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92" r:id="rId2"/>
    <p:sldMasterId id="2147483684" r:id="rId3"/>
    <p:sldMasterId id="2147483697" r:id="rId4"/>
    <p:sldMasterId id="2147483682" r:id="rId5"/>
    <p:sldMasterId id="2147483656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6" r:id="rId17"/>
    <p:sldMasterId id="2147483688" r:id="rId18"/>
    <p:sldMasterId id="2147483694" r:id="rId19"/>
  </p:sldMasterIdLst>
  <p:notesMasterIdLst>
    <p:notesMasterId r:id="rId37"/>
  </p:notesMasterIdLst>
  <p:handoutMasterIdLst>
    <p:handoutMasterId r:id="rId38"/>
  </p:handoutMasterIdLst>
  <p:sldIdLst>
    <p:sldId id="257" r:id="rId20"/>
    <p:sldId id="284" r:id="rId21"/>
    <p:sldId id="297" r:id="rId22"/>
    <p:sldId id="298" r:id="rId23"/>
    <p:sldId id="299" r:id="rId24"/>
    <p:sldId id="300" r:id="rId25"/>
    <p:sldId id="305" r:id="rId26"/>
    <p:sldId id="301" r:id="rId27"/>
    <p:sldId id="302" r:id="rId28"/>
    <p:sldId id="303" r:id="rId29"/>
    <p:sldId id="304" r:id="rId30"/>
    <p:sldId id="306" r:id="rId31"/>
    <p:sldId id="309" r:id="rId32"/>
    <p:sldId id="310" r:id="rId33"/>
    <p:sldId id="311" r:id="rId34"/>
    <p:sldId id="307" r:id="rId35"/>
    <p:sldId id="308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E"/>
    <a:srgbClr val="5DA1D2"/>
    <a:srgbClr val="2D4E9C"/>
    <a:srgbClr val="4A96CD"/>
    <a:srgbClr val="88005D"/>
    <a:srgbClr val="008188"/>
    <a:srgbClr val="468ABD"/>
    <a:srgbClr val="69AD40"/>
    <a:srgbClr val="6E0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433" autoAdjust="0"/>
  </p:normalViewPr>
  <p:slideViewPr>
    <p:cSldViewPr snapToGrid="0" snapToObjects="1">
      <p:cViewPr varScale="1">
        <p:scale>
          <a:sx n="77" d="100"/>
          <a:sy n="77" d="100"/>
        </p:scale>
        <p:origin x="102" y="78"/>
      </p:cViewPr>
      <p:guideLst>
        <p:guide orient="horz" pos="2160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C5093A4-2433-4876-AF0B-2AED2A38FE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4E80D0-E7E9-4E17-BEE9-A0F526C400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F3EC3-1050-469F-B83E-4991A9F783EB}" type="datetimeFigureOut">
              <a:rPr lang="en-BE" smtClean="0"/>
              <a:t>25/03/2019</a:t>
            </a:fld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CD8EE-79F1-4742-9057-7523BBFBEB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31FD83-5432-497C-95DC-06E4E681BB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C3511-13CB-4479-90E1-DC79D7CB9D9B}" type="slidenum">
              <a:rPr lang="en-BE" smtClean="0"/>
              <a:t>‹N°›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93201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224E-2046-0D4F-8FAA-76DE18A2A06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A1156-54A9-994A-82BB-BC5A9BC7BA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718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B56E71-C6F5-477A-8C8D-3A52F5FC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059DEA-3F43-49EE-821D-75206687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9D6F16-47C9-4DA6-8BD7-BC3FAA4C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03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2707A-F9FA-4F15-8847-25ED9302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BEEB6-125C-4BFE-8D3E-1787D3B4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603124-1329-406D-8EF0-2B927B53F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EA3336-FD35-4251-8414-4A8C8FCC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234E9E-62F4-42E7-A229-640FD5DA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F19A3-D33F-4CFF-8C91-9E74AF06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482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D3EF7-97F0-4D34-AA2C-59B5AD96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78C965-0646-4470-B30B-38A9CF4C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795855-A391-40FC-975B-1B386B70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A0770F-1D5A-44F2-A945-AFB57A00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3C92FC-1E80-4853-A19E-5D60E44D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654407-18AA-42A2-B739-07ED54CC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480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2824F-081D-4DCE-9691-5436F792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3CC00F-08CC-4634-A0FF-A71EBD860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F7BEE-4F6D-4048-8541-D607EE7E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C29278-D501-42EF-9016-94D53DC1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426C-02A8-48B9-8D56-2001C444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2895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806F2E-3164-41F9-B2EB-2078A1E4C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7A6371-B787-472D-AD77-09BD301B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6AFBF-C3C8-4B42-BFE9-16EDCD0D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74D5D-3A86-42C3-A8ED-A2FA0025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4452BF-BE4C-40B2-9344-1ABE4EE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89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061884" y="2068082"/>
            <a:ext cx="11130115" cy="4789918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2159563" y="4869160"/>
            <a:ext cx="6576731" cy="1548172"/>
          </a:xfrm>
          <a:prstGeom prst="rect">
            <a:avLst/>
          </a:prstGeom>
          <a:solidFill>
            <a:srgbClr val="4A96CD">
              <a:alpha val="78824"/>
            </a:srgbClr>
          </a:solidFill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ln>
                  <a:noFill/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fr-BE" dirty="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56003" y="5096487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256003" y="5539714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DATE 2018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>
            <a:extLst>
              <a:ext uri="{FF2B5EF4-FFF2-40B4-BE49-F238E27FC236}">
                <a16:creationId xmlns:a16="http://schemas.microsoft.com/office/drawing/2014/main" id="{BE37B8A7-ED81-4E2D-8C22-5A3257A2DD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835400"/>
            <a:ext cx="4482147" cy="4318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7B49B5F6-EE55-43F3-A48F-9AF73377E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4294" y="5345907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Text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41645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orient="horz" pos="3203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85658" y="2878926"/>
            <a:ext cx="7332358" cy="10193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du chapitre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18550-BBE9-4B7B-83A5-742C5FE50F57}"/>
              </a:ext>
            </a:extLst>
          </p:cNvPr>
          <p:cNvSpPr/>
          <p:nvPr userDrawn="1"/>
        </p:nvSpPr>
        <p:spPr>
          <a:xfrm>
            <a:off x="334856" y="276533"/>
            <a:ext cx="11392954" cy="696286"/>
          </a:xfrm>
          <a:prstGeom prst="rect">
            <a:avLst/>
          </a:prstGeom>
          <a:solidFill>
            <a:srgbClr val="2D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68E266D5-88A2-4532-9E26-F492FA266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047FEBCB-2FDA-48E0-B885-CF0E4021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903EFD-4EE9-42CC-90DD-AF15354C3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049" y="281830"/>
            <a:ext cx="11263620" cy="69628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BE" dirty="0" err="1"/>
              <a:t>Chapter</a:t>
            </a:r>
            <a:r>
              <a:rPr lang="fr-BE" dirty="0"/>
              <a:t> </a:t>
            </a:r>
            <a:r>
              <a:rPr lang="fr-BE" dirty="0" err="1"/>
              <a:t>Title</a:t>
            </a:r>
            <a:endParaRPr lang="en-B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5878" y="1586770"/>
            <a:ext cx="8435594" cy="44810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Arial Regular corps 24 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Aperum</a:t>
            </a:r>
            <a:r>
              <a:rPr lang="fr-BE" dirty="0"/>
              <a:t> </a:t>
            </a:r>
            <a:r>
              <a:rPr lang="fr-BE" dirty="0" err="1"/>
              <a:t>rero</a:t>
            </a:r>
            <a:r>
              <a:rPr lang="fr-BE" dirty="0"/>
              <a:t> con </a:t>
            </a:r>
            <a:r>
              <a:rPr lang="fr-BE" dirty="0" err="1"/>
              <a:t>pedi</a:t>
            </a:r>
            <a:r>
              <a:rPr lang="fr-BE" dirty="0"/>
              <a:t> </a:t>
            </a:r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voloren</a:t>
            </a:r>
            <a:r>
              <a:rPr lang="fr-BE" dirty="0"/>
              <a:t> </a:t>
            </a:r>
            <a:r>
              <a:rPr lang="fr-BE" dirty="0" err="1"/>
              <a:t>imaionsequi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Untoria</a:t>
            </a:r>
            <a:r>
              <a:rPr lang="fr-BE" dirty="0"/>
              <a:t> </a:t>
            </a:r>
            <a:r>
              <a:rPr lang="fr-BE" dirty="0" err="1"/>
              <a:t>eremquo</a:t>
            </a:r>
            <a:r>
              <a:rPr lang="fr-BE" dirty="0"/>
              <a:t> </a:t>
            </a:r>
            <a:r>
              <a:rPr lang="fr-BE" dirty="0" err="1"/>
              <a:t>ssimi</a:t>
            </a:r>
            <a:r>
              <a:rPr lang="fr-BE" dirty="0"/>
              <a:t>, </a:t>
            </a:r>
            <a:r>
              <a:rPr lang="fr-BE" dirty="0" err="1"/>
              <a:t>consequ</a:t>
            </a:r>
            <a:r>
              <a:rPr lang="fr-BE" dirty="0"/>
              <a:t> </a:t>
            </a:r>
            <a:r>
              <a:rPr lang="fr-BE" dirty="0" err="1"/>
              <a:t>aspiderum</a:t>
            </a:r>
            <a:r>
              <a:rPr lang="fr-BE" dirty="0"/>
              <a:t> </a:t>
            </a:r>
            <a:r>
              <a:rPr lang="fr-BE" dirty="0" err="1"/>
              <a:t>facipsunt</a:t>
            </a:r>
            <a:r>
              <a:rPr lang="fr-BE" dirty="0"/>
              <a:t> </a:t>
            </a:r>
            <a:r>
              <a:rPr lang="fr-BE" dirty="0" err="1"/>
              <a:t>fuga</a:t>
            </a:r>
            <a:r>
              <a:rPr lang="fr-BE" dirty="0"/>
              <a:t>. </a:t>
            </a:r>
            <a:r>
              <a:rPr lang="fr-BE" dirty="0" err="1"/>
              <a:t>Bero</a:t>
            </a:r>
            <a:r>
              <a:rPr lang="fr-BE" dirty="0"/>
              <a:t> ide </a:t>
            </a:r>
            <a:r>
              <a:rPr lang="fr-BE" dirty="0" err="1"/>
              <a:t>porepera</a:t>
            </a:r>
            <a:r>
              <a:rPr lang="fr-BE" dirty="0"/>
              <a:t> </a:t>
            </a:r>
            <a:r>
              <a:rPr lang="fr-BE" dirty="0" err="1"/>
              <a:t>quam</a:t>
            </a:r>
            <a:r>
              <a:rPr lang="fr-BE" dirty="0"/>
              <a:t> </a:t>
            </a:r>
            <a:r>
              <a:rPr lang="fr-BE" dirty="0" err="1"/>
              <a:t>doluptur</a:t>
            </a:r>
            <a:r>
              <a:rPr lang="fr-BE" dirty="0"/>
              <a:t>?</a:t>
            </a:r>
          </a:p>
          <a:p>
            <a:pPr lvl="0"/>
            <a:endParaRPr lang="fr-BE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FC8075FC-47A6-4169-A335-26B43CFEF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70CA5C76-77BC-4073-A86A-83F2E5A75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B7D22-8680-416E-AAE1-62A7AA990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DE87B5-63C4-4031-A0BF-36005B36D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21237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Quos</a:t>
            </a:r>
            <a:r>
              <a:rPr lang="fr-BE" dirty="0"/>
              <a:t> </a:t>
            </a:r>
            <a:r>
              <a:rPr lang="fr-BE" dirty="0" err="1"/>
              <a:t>sam</a:t>
            </a:r>
            <a:r>
              <a:rPr lang="fr-BE" dirty="0"/>
              <a:t> </a:t>
            </a:r>
            <a:r>
              <a:rPr lang="fr-BE" dirty="0" err="1"/>
              <a:t>aut</a:t>
            </a:r>
            <a:r>
              <a:rPr lang="fr-BE" dirty="0"/>
              <a:t> </a:t>
            </a:r>
            <a:r>
              <a:rPr lang="fr-BE" dirty="0" err="1"/>
              <a:t>quidusam</a:t>
            </a:r>
            <a:r>
              <a:rPr lang="fr-BE" dirty="0"/>
              <a:t>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61921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 startAt="4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E44E83-3A91-497D-B388-3E6088466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0DEB458C-F03E-4316-85F9-56436A94C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/>
          <p:cNvSpPr>
            <a:spLocks noGrp="1"/>
          </p:cNvSpPr>
          <p:nvPr>
            <p:ph type="pic" sz="quarter" idx="10"/>
          </p:nvPr>
        </p:nvSpPr>
        <p:spPr>
          <a:xfrm>
            <a:off x="1344000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pour une image  10"/>
          <p:cNvSpPr>
            <a:spLocks noGrp="1"/>
          </p:cNvSpPr>
          <p:nvPr>
            <p:ph type="pic" sz="quarter" idx="11"/>
          </p:nvPr>
        </p:nvSpPr>
        <p:spPr>
          <a:xfrm>
            <a:off x="6240016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26F35CA-6D3C-4039-A8B4-13B09C750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F7C52-6D18-47AE-A3CC-AB6D66C79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1341968" y="2178242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1"/>
          <p:cNvSpPr>
            <a:spLocks noGrp="1"/>
          </p:cNvSpPr>
          <p:nvPr>
            <p:ph type="pic" sz="quarter" idx="11"/>
          </p:nvPr>
        </p:nvSpPr>
        <p:spPr>
          <a:xfrm>
            <a:off x="6239189" y="2176674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pour une image  11"/>
          <p:cNvSpPr>
            <a:spLocks noGrp="1"/>
          </p:cNvSpPr>
          <p:nvPr>
            <p:ph type="pic" sz="quarter" idx="12"/>
          </p:nvPr>
        </p:nvSpPr>
        <p:spPr>
          <a:xfrm>
            <a:off x="1343473" y="434449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3"/>
          </p:nvPr>
        </p:nvSpPr>
        <p:spPr>
          <a:xfrm>
            <a:off x="6240017" y="434625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76AF840-4F88-4FA2-9C4D-2B2D44AFF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9D0C2998-903B-42E7-9A56-C5126A91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103447" y="2048338"/>
            <a:ext cx="10210176" cy="3862012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2EF6A08-68B1-444A-A001-46F8C6CF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1ADD8DB5-89CE-4C24-AC47-5D4454AE2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6192000" y="1971164"/>
            <a:ext cx="4704000" cy="404240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03446" y="3206154"/>
            <a:ext cx="4717279" cy="157242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Musdandis</a:t>
            </a:r>
            <a:r>
              <a:rPr lang="fr-BE" dirty="0"/>
              <a:t> </a:t>
            </a:r>
            <a:r>
              <a:rPr lang="fr-BE" dirty="0" err="1"/>
              <a:t>dolentia</a:t>
            </a:r>
            <a:r>
              <a:rPr lang="fr-BE" dirty="0"/>
              <a:t> qui </a:t>
            </a:r>
            <a:r>
              <a:rPr lang="fr-BE" dirty="0" err="1"/>
              <a:t>ditat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062350E-BFC0-4DED-8AF2-E4B0DBDA3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5F517C-CEB9-438A-B5F5-5AFDE69C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3"/>
          <p:cNvSpPr>
            <a:spLocks noGrp="1"/>
          </p:cNvSpPr>
          <p:nvPr>
            <p:ph type="pic" sz="quarter" idx="10"/>
          </p:nvPr>
        </p:nvSpPr>
        <p:spPr>
          <a:xfrm>
            <a:off x="1670602" y="1608246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3"/>
          <p:cNvSpPr>
            <a:spLocks noGrp="1"/>
          </p:cNvSpPr>
          <p:nvPr>
            <p:ph type="pic" sz="quarter" idx="11"/>
          </p:nvPr>
        </p:nvSpPr>
        <p:spPr>
          <a:xfrm>
            <a:off x="6362605" y="3946674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102" y="1604647"/>
            <a:ext cx="4384457" cy="2112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</a:t>
            </a:r>
            <a:r>
              <a:rPr lang="fr-BE" dirty="0" err="1"/>
              <a:t>rectem</a:t>
            </a:r>
            <a:r>
              <a:rPr lang="fr-BE" dirty="0"/>
              <a:t>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650493" y="3944931"/>
            <a:ext cx="4384457" cy="21120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rectem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D7C410A-3C76-4B9E-BE0E-105DD3EF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C77C9B4E-085D-403D-BFD2-F32C976CB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65048" y="2988654"/>
            <a:ext cx="9776477" cy="933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Merci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42C25436-DACF-4D14-BEB2-D85A79244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152A3C5-26A7-4777-9781-C91FDAF8F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5ECE91EF-C656-41E6-9FA5-9D59E00FA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9677DF4-54F0-424C-ABE0-9AA8173F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800655-58BE-450E-826C-E397AF0E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C83597C-3940-40F9-9A11-4D12C1223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C6EC4-57A2-4962-99DD-3E09F0038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67B30-F9A3-462D-B110-B5EDC6BB7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9B6694-0BB0-4FE2-84E5-FE63222A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74D18C-8CD2-4256-8FF2-DAA8CA4C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F75E51-33A6-4447-872D-1663B425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55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7F4EDD-5375-42FE-B523-57F1A62E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F72C1E-57F8-452D-A963-B63BA43E1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35A679-3ACC-4822-8406-BC7D237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384420-F7E7-4324-83F6-F8ECB90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B53B2-C39D-4C42-A0B2-767433B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64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81741B-8479-497A-8ECD-D1994E6B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BC60AC-F6EC-4F99-A7D8-8565AE5DA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8F6BAA-4CA8-42EA-AF59-5A9614C7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FFF1AB-3351-4D51-AB22-715F77AA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E4ACF8-7AE3-4139-A428-BAD256A5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A277B-5F7D-4E36-A6E8-BF30D968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4DEB9-39DF-4480-8ECB-182F4139C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567461-EF47-4FC0-9EC0-CE1F9B7C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116257-DA62-4EB1-AAD8-CC256D55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F11343-39D4-46B9-AE93-688AA801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873AD3-49CE-4A4B-8D5B-769CEE99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0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25479-68C5-46BE-9A5A-2B2AC9BD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15A2B-3408-4A87-9FC5-B174C64D6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CA06C5-AA2A-4F7C-8292-EA8C92E10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40107D-117C-4DCF-9C42-8CFFE489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CE9EA2-BC7A-4A1B-B386-81E7F9994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48939E-8C68-48E0-A960-DBA394F4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7DA6D9-C433-48A0-BF55-0D7887E1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161843-E948-49C1-8A1B-6AB45B5A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445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E7C43C-2B8B-4787-9285-28764337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CCD618-C4CE-4873-A306-FDE54DED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B50C3F-5271-46E5-84B8-75D7BC00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2F89-22B9-4B5E-8361-2EF69152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02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4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6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01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89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7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4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7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9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6293BE-E01C-44D5-B704-7A928BF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E516A5-6327-405A-A466-2A8626537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EC47E5-16B0-48D4-AA67-4F064F338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329B15-BA5B-47E4-A141-C97BF7F8F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1E452D-833A-4A87-9A87-21641A807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775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6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0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6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34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62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1E5F0C-D766-4BD4-B421-DA10AE0B265D}"/>
              </a:ext>
            </a:extLst>
          </p:cNvPr>
          <p:cNvSpPr txBox="1"/>
          <p:nvPr/>
        </p:nvSpPr>
        <p:spPr>
          <a:xfrm>
            <a:off x="687897" y="1593908"/>
            <a:ext cx="8808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 heuristic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Order the workers from most available to least available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Second </a:t>
            </a:r>
            <a:r>
              <a:rPr lang="en-US" dirty="0" err="1"/>
              <a:t>ordeing</a:t>
            </a:r>
            <a:r>
              <a:rPr lang="en-US" dirty="0"/>
              <a:t> (if availabilities are equal)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Order from the least available for other demands to the most available for other demands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fr-B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633" t="-109836" r="-40126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101274" t="-109836" r="-303822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9836" r="-20189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01911" t="-109836" r="-10318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99367" t="-109836" r="-2532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33" t="-109836" r="-20189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274" t="-109836" r="-10318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836" r="-2532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/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2, 3, 4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blipFill>
                <a:blip r:embed="rId4"/>
                <a:stretch>
                  <a:fillRect l="-1266" t="-2128" r="-4114" b="-3617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/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blipFill>
                <a:blip r:embed="rId5"/>
                <a:stretch>
                  <a:fillRect l="-2041" t="-2174" r="-5714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/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20833" r="-6250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/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blipFill>
                <a:blip r:embed="rId7"/>
                <a:stretch>
                  <a:fillRect l="-21277" r="-8511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/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=(3,2)]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blipFill>
                <a:blip r:embed="rId8"/>
                <a:stretch>
                  <a:fillRect l="-778" t="-2174" r="-1427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/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=(5,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=(3,0)]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blipFill>
                <a:blip r:embed="rId9"/>
                <a:stretch>
                  <a:fillRect l="-128" t="-4444" r="-896" b="-3777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8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E92096-2DFF-46FD-BB21-4CB921A3DB1B}"/>
              </a:ext>
            </a:extLst>
          </p:cNvPr>
          <p:cNvSpPr txBox="1"/>
          <p:nvPr/>
        </p:nvSpPr>
        <p:spPr>
          <a:xfrm>
            <a:off x="554032" y="1639762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Neighborhood Search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 Relaxation (50%)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Increase failure limit when not finding solution</a:t>
            </a:r>
          </a:p>
        </p:txBody>
      </p:sp>
    </p:spTree>
    <p:extLst>
      <p:ext uri="{BB962C8B-B14F-4D97-AF65-F5344CB8AC3E}">
        <p14:creationId xmlns:p14="http://schemas.microsoft.com/office/powerpoint/2010/main" val="268208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/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𝑤𝑜𝑟𝑘𝑖𝑛𝑔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/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  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𝑎𝑠𝑠𝑖𝑔𝑛𝑒𝑑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0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</m:sSubSup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𝑖𝑗𝑘𝑙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≤1, 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Required number of worker for demand: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𝑖𝑗𝑘𝑙</m:t>
                                </m:r>
                              </m:e>
                            </m:d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𝑗𝑘𝑙</m:t>
                                </m:r>
                              </m:e>
                            </m:d>
                          </m:sub>
                        </m:sSub>
                      </m:e>
                    </m:nary>
                    <m:r>
                      <a:rPr lang="fr-BE" b="0" i="1" smtClean="0">
                        <a:latin typeface="Cambria Math" panose="02040503050406030204" pitchFamily="18" charset="0"/>
                      </a:rPr>
                      <m:t>=1, 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Remove impossible values: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BE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blipFill>
                <a:blip r:embed="rId2"/>
                <a:stretch>
                  <a:fillRect l="-484" t="-4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70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</m:sSubSup>
                          </m:sub>
                          <m:sup/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𝑎𝑗𝑘𝑙</m:t>
                                </m:r>
                              </m:sub>
                            </m:s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𝑏𝑗𝑘𝑙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&lt;2,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Skills: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set of workers for each skill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values to 0 if skill not satisfied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blipFill>
                <a:blip r:embed="rId2"/>
                <a:stretch>
                  <a:fillRect l="-484" t="-3524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91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OscaR</a:t>
            </a:r>
            <a:r>
              <a:rPr lang="en-US" dirty="0"/>
              <a:t> &amp; </a:t>
            </a:r>
            <a:r>
              <a:rPr lang="en-US" dirty="0" err="1"/>
              <a:t>Gurobi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Schema for problem/solution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7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Instance Generator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7CB84E-8211-4874-ACA0-FA30D197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103" y="1477692"/>
            <a:ext cx="3941997" cy="45450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BB4FC8-F334-420E-A00E-D2F07D846D4C}"/>
              </a:ext>
            </a:extLst>
          </p:cNvPr>
          <p:cNvSpPr txBox="1"/>
          <p:nvPr/>
        </p:nvSpPr>
        <p:spPr>
          <a:xfrm>
            <a:off x="673100" y="1841500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Real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 data randomly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Ensure it is always feasible</a:t>
            </a:r>
          </a:p>
        </p:txBody>
      </p:sp>
    </p:spTree>
    <p:extLst>
      <p:ext uri="{BB962C8B-B14F-4D97-AF65-F5344CB8AC3E}">
        <p14:creationId xmlns:p14="http://schemas.microsoft.com/office/powerpoint/2010/main" val="305478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Benchmark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A65E64-A026-4F84-ACC6-484B0288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98700"/>
            <a:ext cx="4281054" cy="27064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0A5657-9239-4D4C-BB03-BECA04D7052E}"/>
              </a:ext>
            </a:extLst>
          </p:cNvPr>
          <p:cNvSpPr txBox="1"/>
          <p:nvPr/>
        </p:nvSpPr>
        <p:spPr>
          <a:xfrm>
            <a:off x="900546" y="197553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Parameterized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 </a:t>
            </a:r>
            <a:r>
              <a:rPr lang="en-US" dirty="0" err="1"/>
              <a:t>Ingi</a:t>
            </a:r>
            <a:r>
              <a:rPr lang="en-US" dirty="0"/>
              <a:t> machines via </a:t>
            </a:r>
            <a:r>
              <a:rPr lang="en-US" dirty="0" err="1"/>
              <a:t>StudSSH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1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A5548-2C6B-4F7F-B059-7822342E2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12" y="3619500"/>
            <a:ext cx="6062069" cy="431800"/>
          </a:xfrm>
        </p:spPr>
        <p:txBody>
          <a:bodyPr/>
          <a:lstStyle/>
          <a:p>
            <a:r>
              <a:rPr lang="en-US" noProof="0" dirty="0"/>
              <a:t>Optimization of production planning with resource allocation</a:t>
            </a:r>
          </a:p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0B721-9F78-4A82-9287-B0E0F49940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4472" y="5240691"/>
            <a:ext cx="4691706" cy="292893"/>
          </a:xfrm>
        </p:spPr>
        <p:txBody>
          <a:bodyPr/>
          <a:lstStyle/>
          <a:p>
            <a:r>
              <a:rPr lang="en-US" noProof="0" dirty="0"/>
              <a:t>Florian Knop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A2E1FE6-8F0D-4EC8-A13C-85A8C5C2357A}"/>
              </a:ext>
            </a:extLst>
          </p:cNvPr>
          <p:cNvSpPr txBox="1">
            <a:spLocks/>
          </p:cNvSpPr>
          <p:nvPr/>
        </p:nvSpPr>
        <p:spPr>
          <a:xfrm>
            <a:off x="1344472" y="5481439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2018-2019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7125A1D-FDE1-45C4-A246-C38F33A2743E}"/>
              </a:ext>
            </a:extLst>
          </p:cNvPr>
          <p:cNvSpPr txBox="1">
            <a:spLocks/>
          </p:cNvSpPr>
          <p:nvPr/>
        </p:nvSpPr>
        <p:spPr>
          <a:xfrm>
            <a:off x="7277275" y="5264242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>
                <a:tab pos="179388" algn="l"/>
              </a:tabLst>
              <a:defRPr sz="18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400" dirty="0"/>
              <a:t>Pierre </a:t>
            </a:r>
            <a:r>
              <a:rPr lang="en-GB" sz="1400" dirty="0" err="1"/>
              <a:t>Schaus</a:t>
            </a:r>
            <a:r>
              <a:rPr lang="en-GB" sz="1400" dirty="0"/>
              <a:t>, Charles Thomas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1D87C5D-6AF7-44AE-B5DE-E32BDCD56C28}"/>
              </a:ext>
            </a:extLst>
          </p:cNvPr>
          <p:cNvSpPr txBox="1">
            <a:spLocks/>
          </p:cNvSpPr>
          <p:nvPr/>
        </p:nvSpPr>
        <p:spPr>
          <a:xfrm>
            <a:off x="7277275" y="5489520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dirty="0">
                <a:solidFill>
                  <a:schemeClr val="bg1"/>
                </a:solidFill>
              </a:rPr>
              <a:t>Hélène Verhaeghe</a:t>
            </a:r>
          </a:p>
        </p:txBody>
      </p:sp>
    </p:spTree>
    <p:extLst>
      <p:ext uri="{BB962C8B-B14F-4D97-AF65-F5344CB8AC3E}">
        <p14:creationId xmlns:p14="http://schemas.microsoft.com/office/powerpoint/2010/main" val="426119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4A6B3-C243-4D93-823C-7AB7CCF7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Village N°1 Problem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64F9C4-D1D0-4E50-846D-BEB22E26BE4D}"/>
              </a:ext>
            </a:extLst>
          </p:cNvPr>
          <p:cNvSpPr txBox="1"/>
          <p:nvPr/>
        </p:nvSpPr>
        <p:spPr>
          <a:xfrm>
            <a:off x="687897" y="1593908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 planning with multiple time periods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period = 1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workers to demands such that all requirements are satisfied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75661-CEC1-4B64-A0D8-DB6F96926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C68B3-EE18-457B-B846-DD87B2BD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75E551-0694-4CD8-9D7B-667F5A8FCE93}"/>
              </a:ext>
            </a:extLst>
          </p:cNvPr>
          <p:cNvSpPr txBox="1"/>
          <p:nvPr/>
        </p:nvSpPr>
        <p:spPr>
          <a:xfrm>
            <a:off x="5862612" y="3154560"/>
            <a:ext cx="470532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availabilities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of incompatibilities with workers / clients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1129A0-2C74-47F9-B2A2-00BD2A98F489}"/>
              </a:ext>
            </a:extLst>
          </p:cNvPr>
          <p:cNvSpPr txBox="1"/>
          <p:nvPr/>
        </p:nvSpPr>
        <p:spPr>
          <a:xfrm>
            <a:off x="878397" y="3133030"/>
            <a:ext cx="43383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periods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(per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Machines/Location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8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Hard Constraints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5A59C5-3A2C-4CFF-B068-26E560D0EB66}"/>
              </a:ext>
            </a:extLst>
          </p:cNvPr>
          <p:cNvSpPr txBox="1"/>
          <p:nvPr/>
        </p:nvSpPr>
        <p:spPr>
          <a:xfrm>
            <a:off x="687897" y="1593908"/>
            <a:ext cx="880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work when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when a demand is not </a:t>
            </a:r>
            <a:r>
              <a:rPr lang="en-US" dirty="0" err="1"/>
              <a:t>occuring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twice in the same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Incompatibilities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Worker/worker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for each demand</a:t>
            </a:r>
          </a:p>
        </p:txBody>
      </p:sp>
    </p:spTree>
    <p:extLst>
      <p:ext uri="{BB962C8B-B14F-4D97-AF65-F5344CB8AC3E}">
        <p14:creationId xmlns:p14="http://schemas.microsoft.com/office/powerpoint/2010/main" val="79861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 Constraints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Worker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worker at the same position for the duration of the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Minimum/Maximum shifts for a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solution is not always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Sentinel worker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times this « worker » is assigned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violations and the number of worker changes in demands</a:t>
            </a:r>
          </a:p>
        </p:txBody>
      </p:sp>
    </p:spTree>
    <p:extLst>
      <p:ext uri="{BB962C8B-B14F-4D97-AF65-F5344CB8AC3E}">
        <p14:creationId xmlns:p14="http://schemas.microsoft.com/office/powerpoint/2010/main" val="39696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all workers: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: Worker working at time </a:t>
                </a:r>
                <a:r>
                  <a:rPr lang="en-US" dirty="0" err="1"/>
                  <a:t>i</a:t>
                </a:r>
                <a:r>
                  <a:rPr lang="en-US" dirty="0"/>
                  <a:t> for demand j at position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domain of variable with problem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include possible workers for each position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 sentinel value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𝑎𝑙𝑙𝐷𝑖𝑓𝑓𝑒𝑟𝑒𝑛𝑡𝐸𝑥𝑐𝑒𝑝𝑡</m:t>
                    </m:r>
                    <m:d>
                      <m:dPr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}),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dirty="0"/>
                  <a:t>: Indices of positions for demand j;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set of demands;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set of periods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blipFill>
                <a:blip r:embed="rId2"/>
                <a:stretch>
                  <a:fillRect l="-484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1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𝑛𝑜𝑡𝐸𝑞𝑢𝑎𝑙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</m:oMath>
                </a14:m>
                <a:r>
                  <a:rPr lang="en-US" dirty="0"/>
                  <a:t>: Array of pairs (worker, client)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Subset of demands where the client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𝑛𝑒𝑔𝑎𝑡𝑖𝑣𝑒𝑇𝑎𝑏𝑙𝑒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𝑤𝑤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permutations of pairs of variables for a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blipFill>
                <a:blip r:embed="rId2"/>
                <a:stretch>
                  <a:fillRect l="-484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78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/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Min/Max working requirements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sentinel worker: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with 0 sentinel workers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Maximize contiguous shifts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workers for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throughout time periods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number of different workers for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𝑎𝑡𝐿𝑒𝑎𝑠𝑡𝑁𝑉𝑎𝑙𝑢𝑒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jk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objective: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𝑤𝑜𝑟𝑘𝑖𝑛𝑔𝑉𝑖𝑜𝑙𝑎𝑡𝑖𝑜𝑛𝑠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𝑠𝑒𝑛𝑡𝑖𝑛𝑒𝑙𝑉𝑖𝑜𝑙𝑎𝑡𝑖𝑜𝑛𝑠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blipFill>
                <a:blip r:embed="rId2"/>
                <a:stretch>
                  <a:fillRect t="-892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469" r="-10245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469" r="-330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103750" r="-10245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103750" r="-3306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01235" r="-102459" b="-2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01235" r="-3306" b="-2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305000" r="-102459" b="-1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305000" r="-3306" b="-1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400000" r="-102459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400000" r="-3306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/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blipFill>
                <a:blip r:embed="rId4"/>
                <a:stretch>
                  <a:fillRect l="-6015" r="-6767" b="-265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2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602318-2FEC-405E-AB80-B0AB41A0F8DB}"/>
              </a:ext>
            </a:extLst>
          </p:cNvPr>
          <p:cNvSpPr txBox="1"/>
          <p:nvPr/>
        </p:nvSpPr>
        <p:spPr>
          <a:xfrm>
            <a:off x="687897" y="1593908"/>
            <a:ext cx="8808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 Heuristic: </a:t>
            </a:r>
            <a:r>
              <a:rPr lang="en-US" dirty="0" err="1"/>
              <a:t>MostAvailableHeuristic</a:t>
            </a:r>
            <a:r>
              <a:rPr lang="en-US" dirty="0"/>
              <a:t> (30-70% gain from default first fail)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 Heuristic: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If size == 2, it means it has sentinel and one worker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Always choose those variables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Otherwise, variant of </a:t>
            </a:r>
            <a:r>
              <a:rPr lang="en-US" dirty="0" err="1"/>
              <a:t>maxDegree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Binary First fail works as well</a:t>
            </a:r>
          </a:p>
        </p:txBody>
      </p:sp>
    </p:spTree>
    <p:extLst>
      <p:ext uri="{BB962C8B-B14F-4D97-AF65-F5344CB8AC3E}">
        <p14:creationId xmlns:p14="http://schemas.microsoft.com/office/powerpoint/2010/main" val="1267745306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925</Words>
  <Application>Microsoft Office PowerPoint</Application>
  <PresentationFormat>Grand écran</PresentationFormat>
  <Paragraphs>192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19</vt:i4>
      </vt:variant>
      <vt:variant>
        <vt:lpstr>Titres des diapositives</vt:lpstr>
      </vt:variant>
      <vt:variant>
        <vt:i4>17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1_Thème Office</vt:lpstr>
      <vt:lpstr>1_Conception personnalisée</vt:lpstr>
      <vt:lpstr>3_Thème Office</vt:lpstr>
      <vt:lpstr>Conception personnalisée</vt:lpstr>
      <vt:lpstr>2_Conception personnalisée</vt:lpstr>
      <vt:lpstr>4_Thème Office</vt:lpstr>
      <vt:lpstr>6_Thème Office</vt:lpstr>
      <vt:lpstr>7_Thème Office</vt:lpstr>
      <vt:lpstr>8_Thème Office</vt:lpstr>
      <vt:lpstr>9_Thème Office</vt:lpstr>
      <vt:lpstr>8_Conception personnalisée</vt:lpstr>
      <vt:lpstr>9_Conception personnalisée</vt:lpstr>
      <vt:lpstr>11_Conception personnalisée</vt:lpstr>
      <vt:lpstr>10_Conception personnalisée</vt:lpstr>
      <vt:lpstr>12_Conception personnalisée</vt:lpstr>
      <vt:lpstr>13_Conception personnalisée</vt:lpstr>
      <vt:lpstr>14_Conception personnalisée</vt:lpstr>
      <vt:lpstr>15_Conception personnalisée</vt:lpstr>
      <vt:lpstr>16_Conception personnalisée</vt:lpstr>
      <vt:lpstr>Présentation PowerPoint</vt:lpstr>
      <vt:lpstr>Présentation PowerPoint</vt:lpstr>
      <vt:lpstr>The Village N°1 Problem</vt:lpstr>
      <vt:lpstr>Hard Constraints</vt:lpstr>
      <vt:lpstr>Soft Constraints</vt:lpstr>
      <vt:lpstr>Constraint Programming Model</vt:lpstr>
      <vt:lpstr>Constraint Programming Model</vt:lpstr>
      <vt:lpstr>Constraint Programming Model</vt:lpstr>
      <vt:lpstr>Constraint Programming Search</vt:lpstr>
      <vt:lpstr>Constraint Programming Search</vt:lpstr>
      <vt:lpstr>Constraint Programming Search</vt:lpstr>
      <vt:lpstr>Mixed Integer Programming</vt:lpstr>
      <vt:lpstr>Mixed Integer Programming</vt:lpstr>
      <vt:lpstr>Mixed Integer Programming</vt:lpstr>
      <vt:lpstr>Implementation</vt:lpstr>
      <vt:lpstr>Instance Generator</vt:lpstr>
      <vt:lpstr>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Laurence Ippersiel</dc:creator>
  <cp:lastModifiedBy>Florian Knop</cp:lastModifiedBy>
  <cp:revision>107</cp:revision>
  <dcterms:created xsi:type="dcterms:W3CDTF">2018-08-01T08:47:37Z</dcterms:created>
  <dcterms:modified xsi:type="dcterms:W3CDTF">2019-03-25T19:04:39Z</dcterms:modified>
</cp:coreProperties>
</file>